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82" r:id="rId5"/>
    <p:sldId id="279" r:id="rId6"/>
    <p:sldId id="283" r:id="rId7"/>
    <p:sldId id="284" r:id="rId8"/>
    <p:sldId id="285" r:id="rId9"/>
    <p:sldId id="286" r:id="rId10"/>
    <p:sldId id="287" r:id="rId11"/>
    <p:sldId id="289" r:id="rId12"/>
    <p:sldId id="290" r:id="rId13"/>
    <p:sldId id="291" r:id="rId14"/>
    <p:sldId id="293" r:id="rId15"/>
    <p:sldId id="296" r:id="rId16"/>
    <p:sldId id="295" r:id="rId17"/>
    <p:sldId id="294" r:id="rId18"/>
    <p:sldId id="297" r:id="rId19"/>
    <p:sldId id="298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-974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41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4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4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074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85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41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222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3075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50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41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504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1761043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6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3.0728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3.jpe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0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458590" y="2631201"/>
            <a:ext cx="3678488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90000"/>
              </a:lnSpc>
            </a:pPr>
            <a:r>
              <a:rPr lang="fa-IR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دانشگاه صنعتی امیرکبیر 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11943" y="3429000"/>
            <a:ext cx="3571782" cy="2555831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spc="0" dirty="0">
                <a:latin typeface="Arial" panose="020B0604020202020204" pitchFamily="34" charset="0"/>
                <a:cs typeface="Arial" panose="020B0604020202020204" pitchFamily="34" charset="0"/>
              </a:rPr>
              <a:t>Generative Adversarial </a:t>
            </a:r>
            <a:br>
              <a:rPr lang="en-US" spc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0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539896" y="5015671"/>
            <a:ext cx="3571782" cy="1219200"/>
          </a:xfrm>
        </p:spPr>
        <p:txBody>
          <a:bodyPr>
            <a:normAutofit fontScale="77500" lnSpcReduction="20000"/>
          </a:bodyPr>
          <a:lstStyle/>
          <a:p>
            <a:pPr algn="just" rtl="1"/>
            <a:r>
              <a:rPr lang="fa-IR" sz="1800" b="1" dirty="0">
                <a:cs typeface="B Nazanin" panose="00000400000000000000" pitchFamily="2" charset="-78"/>
              </a:rPr>
              <a:t>تیم ما :</a:t>
            </a:r>
          </a:p>
          <a:p>
            <a:pPr algn="just" rtl="1"/>
            <a:r>
              <a:rPr lang="en-US" sz="1800" b="1" dirty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امیرمحمد نائینی9623109 </a:t>
            </a:r>
          </a:p>
          <a:p>
            <a:pPr algn="just" rtl="1"/>
            <a:r>
              <a:rPr lang="fa-IR" sz="1800" dirty="0">
                <a:cs typeface="B Nazanin" panose="00000400000000000000" pitchFamily="2" charset="-78"/>
              </a:rPr>
              <a:t>درسا نظری </a:t>
            </a:r>
            <a:r>
              <a:rPr lang="fa-IR" sz="1800" dirty="0" smtClean="0">
                <a:cs typeface="B Nazanin" panose="00000400000000000000" pitchFamily="2" charset="-78"/>
              </a:rPr>
              <a:t>9623113</a:t>
            </a:r>
            <a:endParaRPr lang="en-US" sz="1800" dirty="0">
              <a:cs typeface="B Nazanin" panose="00000400000000000000" pitchFamily="2" charset="-78"/>
            </a:endParaRPr>
          </a:p>
          <a:p>
            <a:pPr algn="just" rtl="1"/>
            <a:r>
              <a:rPr lang="fa-IR" sz="1800" dirty="0">
                <a:solidFill>
                  <a:srgbClr val="FFC000"/>
                </a:solidFill>
                <a:cs typeface="B Nazanin" panose="00000400000000000000" pitchFamily="2" charset="-78"/>
              </a:rPr>
              <a:t>زیر نظر استاد سرکار خانم دکتر مزلقانی</a:t>
            </a:r>
            <a:endParaRPr lang="en-US" sz="1800" dirty="0">
              <a:solidFill>
                <a:srgbClr val="FFC000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04C87D-0ECA-474F-B59E-1F7A0EAD8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809" y="431673"/>
            <a:ext cx="1684050" cy="17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4" y="639127"/>
            <a:ext cx="4844535" cy="5761673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b="1" dirty="0"/>
              <a:t>Convolutional Neural Network</a:t>
            </a:r>
          </a:p>
          <a:p>
            <a:pPr marL="36900" indent="0" algn="ctr">
              <a:buNone/>
            </a:pPr>
            <a:r>
              <a:rPr lang="en-US" sz="2400" dirty="0"/>
              <a:t>CNN 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Pooling Layer </a:t>
            </a:r>
          </a:p>
          <a:p>
            <a:pPr marL="36900" indent="0" algn="ctr">
              <a:buNone/>
            </a:pPr>
            <a:r>
              <a:rPr lang="en-US" sz="2400" dirty="0" err="1"/>
              <a:t>Downsampling</a:t>
            </a: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Conv Transpose</a:t>
            </a:r>
          </a:p>
          <a:p>
            <a:pPr marL="36900" indent="0" algn="ctr">
              <a:buNone/>
            </a:pPr>
            <a:r>
              <a:rPr lang="en-US" sz="2400" dirty="0" err="1"/>
              <a:t>Upsampling</a:t>
            </a: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</p:txBody>
      </p:sp>
      <p:pic>
        <p:nvPicPr>
          <p:cNvPr id="5122" name="Picture 2" descr="Transposed Convolutions explained with… MS Excel! | by Thom Lane | Apache  MXNet | Medium">
            <a:extLst>
              <a:ext uri="{FF2B5EF4-FFF2-40B4-BE49-F238E27FC236}">
                <a16:creationId xmlns:a16="http://schemas.microsoft.com/office/drawing/2014/main" xmlns="" id="{E8D7C60B-096C-426C-98CC-78689B5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37" y="3259666"/>
            <a:ext cx="4031191" cy="24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NN | Introduction to Pooling Layer - GeeksforGeeks">
            <a:extLst>
              <a:ext uri="{FF2B5EF4-FFF2-40B4-BE49-F238E27FC236}">
                <a16:creationId xmlns:a16="http://schemas.microsoft.com/office/drawing/2014/main" xmlns="" id="{87BBF640-E9A3-4BEC-A550-074551D78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75" y="729192"/>
            <a:ext cx="5537200" cy="19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83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4" y="639127"/>
            <a:ext cx="4844535" cy="5761673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3500" b="1" dirty="0" smtClean="0">
                <a:solidFill>
                  <a:srgbClr val="00B0F0"/>
                </a:solidFill>
              </a:rPr>
              <a:t>DCGAN</a:t>
            </a:r>
          </a:p>
          <a:p>
            <a:pPr marL="36900" indent="0" algn="ctr">
              <a:buNone/>
            </a:pPr>
            <a:endParaRPr lang="en-US" sz="3500" b="1" dirty="0" smtClean="0">
              <a:solidFill>
                <a:srgbClr val="00B0F0"/>
              </a:solidFill>
            </a:endParaRPr>
          </a:p>
          <a:p>
            <a:pPr marL="36900" indent="0" algn="ctr">
              <a:buNone/>
            </a:pPr>
            <a:r>
              <a:rPr lang="en-US" sz="2400" b="1" dirty="0" smtClean="0"/>
              <a:t>Advantages:</a:t>
            </a:r>
            <a:endParaRPr lang="en-US" sz="2400" dirty="0"/>
          </a:p>
          <a:p>
            <a:pPr marL="36900" indent="0">
              <a:buNone/>
            </a:pPr>
            <a:r>
              <a:rPr lang="en-US" sz="2000" dirty="0"/>
              <a:t>• </a:t>
            </a:r>
            <a:r>
              <a:rPr lang="en-US" sz="2000" dirty="0" smtClean="0"/>
              <a:t>Helps the stability of training GANs</a:t>
            </a:r>
          </a:p>
          <a:p>
            <a:pPr marL="36900" indent="0">
              <a:buNone/>
            </a:pPr>
            <a:endParaRPr lang="en-US" sz="2000" dirty="0" smtClean="0"/>
          </a:p>
          <a:p>
            <a:pPr marL="36900" indent="0">
              <a:buNone/>
            </a:pPr>
            <a:r>
              <a:rPr lang="en-US" sz="2000" dirty="0" smtClean="0"/>
              <a:t> </a:t>
            </a:r>
            <a:r>
              <a:rPr lang="en-US" sz="2000" dirty="0"/>
              <a:t>• </a:t>
            </a:r>
            <a:r>
              <a:rPr lang="en-US" sz="2000" dirty="0" smtClean="0"/>
              <a:t>Allows deeper generators</a:t>
            </a:r>
          </a:p>
          <a:p>
            <a:pPr marL="36900" indent="0">
              <a:buNone/>
            </a:pPr>
            <a:r>
              <a:rPr lang="en-US" sz="2000" dirty="0"/>
              <a:t> </a:t>
            </a:r>
            <a:endParaRPr lang="en-US" sz="2000" dirty="0" smtClean="0"/>
          </a:p>
          <a:p>
            <a:pPr marL="36900" indent="0">
              <a:buNone/>
            </a:pPr>
            <a:r>
              <a:rPr lang="en-US" sz="2000" dirty="0" smtClean="0"/>
              <a:t>• Higher resolution result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54" y="2057607"/>
            <a:ext cx="5820146" cy="2503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402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: </a:t>
            </a:r>
            <a:r>
              <a:rPr lang="en-US" dirty="0" err="1" smtClean="0"/>
              <a:t>chekerboard</a:t>
            </a:r>
            <a:r>
              <a:rPr lang="en-US" dirty="0" smtClean="0"/>
              <a:t> artifact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810" y="1818930"/>
            <a:ext cx="8596630" cy="416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54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160" y="548164"/>
            <a:ext cx="9878939" cy="5761673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Practical Techniques:</a:t>
            </a:r>
            <a:endParaRPr lang="en-US" sz="2400" b="1" dirty="0" smtClean="0"/>
          </a:p>
          <a:p>
            <a:pPr marL="36900" indent="0">
              <a:buNone/>
            </a:pPr>
            <a:endParaRPr lang="en-US" sz="2400" dirty="0"/>
          </a:p>
          <a:p>
            <a:pPr marL="36900" indent="0">
              <a:buNone/>
            </a:pPr>
            <a:r>
              <a:rPr lang="en-US" sz="2500" dirty="0"/>
              <a:t>• Replace any pooling layers with </a:t>
            </a:r>
            <a:r>
              <a:rPr lang="en-US" sz="2500" dirty="0" err="1"/>
              <a:t>strided</a:t>
            </a:r>
            <a:r>
              <a:rPr lang="en-US" sz="2500" dirty="0"/>
              <a:t> convolutions (discriminator) and fractional-</a:t>
            </a:r>
            <a:r>
              <a:rPr lang="en-US" sz="2500" dirty="0" err="1"/>
              <a:t>strided</a:t>
            </a:r>
            <a:r>
              <a:rPr lang="en-US" sz="2500" dirty="0"/>
              <a:t> convolutions (generator</a:t>
            </a:r>
            <a:r>
              <a:rPr lang="en-US" sz="2500" dirty="0" smtClean="0"/>
              <a:t>).</a:t>
            </a:r>
          </a:p>
          <a:p>
            <a:pPr marL="36900" indent="0">
              <a:buNone/>
            </a:pPr>
            <a:r>
              <a:rPr lang="en-US" sz="2500" dirty="0" smtClean="0"/>
              <a:t> </a:t>
            </a:r>
            <a:r>
              <a:rPr lang="en-US" sz="2500" dirty="0"/>
              <a:t>• Use </a:t>
            </a:r>
            <a:r>
              <a:rPr lang="en-US" sz="2500" dirty="0" err="1"/>
              <a:t>batchnorm</a:t>
            </a:r>
            <a:r>
              <a:rPr lang="en-US" sz="2500" dirty="0"/>
              <a:t> in both the generator and the discriminator. </a:t>
            </a:r>
            <a:endParaRPr lang="en-US" sz="2500" dirty="0" smtClean="0"/>
          </a:p>
          <a:p>
            <a:pPr marL="36900" indent="0">
              <a:buNone/>
            </a:pPr>
            <a:r>
              <a:rPr lang="en-US" sz="2500" dirty="0" smtClean="0"/>
              <a:t>• Remove fully connected hidden layers for deeper architectures. </a:t>
            </a:r>
          </a:p>
          <a:p>
            <a:pPr marL="36900" indent="0">
              <a:buNone/>
            </a:pPr>
            <a:r>
              <a:rPr lang="en-US" sz="2500" dirty="0" smtClean="0"/>
              <a:t>• </a:t>
            </a:r>
            <a:r>
              <a:rPr lang="en-US" sz="2500" dirty="0"/>
              <a:t>Use </a:t>
            </a:r>
            <a:r>
              <a:rPr lang="en-US" sz="2500" dirty="0" err="1"/>
              <a:t>ReLU</a:t>
            </a:r>
            <a:r>
              <a:rPr lang="en-US" sz="2500" dirty="0"/>
              <a:t> activation in generator for all layers except for the output, which uses </a:t>
            </a:r>
            <a:r>
              <a:rPr lang="en-US" sz="2500" dirty="0" err="1"/>
              <a:t>Tanh</a:t>
            </a:r>
            <a:r>
              <a:rPr lang="en-US" sz="2500" dirty="0" smtClean="0"/>
              <a:t>.</a:t>
            </a:r>
          </a:p>
          <a:p>
            <a:pPr marL="36900" indent="0">
              <a:buNone/>
            </a:pPr>
            <a:r>
              <a:rPr lang="en-US" sz="2500" dirty="0" smtClean="0"/>
              <a:t>• </a:t>
            </a:r>
            <a:r>
              <a:rPr lang="en-US" sz="2500" dirty="0"/>
              <a:t>Use </a:t>
            </a:r>
            <a:r>
              <a:rPr lang="en-US" sz="2500" dirty="0" err="1"/>
              <a:t>LeakyReLU</a:t>
            </a:r>
            <a:r>
              <a:rPr lang="en-US" sz="2500" dirty="0"/>
              <a:t> activation in the discriminator for all layers. 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0049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fa-I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71" y="2414082"/>
            <a:ext cx="6220693" cy="305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41" y="2409877"/>
            <a:ext cx="4625339" cy="304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34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new?</a:t>
            </a:r>
            <a:endParaRPr lang="fa-IR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971" y="2414375"/>
            <a:ext cx="4172532" cy="3038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24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Referenses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Generative </a:t>
            </a:r>
            <a:r>
              <a:rPr lang="en-US" dirty="0"/>
              <a:t>Adversarial Nets Ian J. </a:t>
            </a:r>
            <a:r>
              <a:rPr lang="en-US" dirty="0" err="1" smtClean="0"/>
              <a:t>Goodfellow</a:t>
            </a:r>
            <a:endParaRPr lang="en-US" dirty="0" smtClean="0"/>
          </a:p>
          <a:p>
            <a:r>
              <a:rPr lang="en-US" dirty="0" err="1" smtClean="0">
                <a:effectLst/>
                <a:hlinkClick r:id="rId2"/>
              </a:rPr>
              <a:t>Dumoulin,Visin.A</a:t>
            </a:r>
            <a:r>
              <a:rPr lang="en-US" dirty="0" smtClean="0">
                <a:effectLst/>
                <a:hlinkClick r:id="rId2"/>
              </a:rPr>
              <a:t> </a:t>
            </a:r>
            <a:r>
              <a:rPr lang="en-US" dirty="0">
                <a:effectLst/>
                <a:hlinkClick r:id="rId2"/>
              </a:rPr>
              <a:t>guide to convolution arithmetic for deep learning</a:t>
            </a:r>
            <a:endParaRPr lang="en-US" dirty="0">
              <a:effectLst/>
            </a:endParaRPr>
          </a:p>
          <a:p>
            <a:r>
              <a:rPr lang="en-US" dirty="0" smtClean="0"/>
              <a:t>Unsupervised Representation Learning </a:t>
            </a:r>
            <a:r>
              <a:rPr lang="en-US" dirty="0"/>
              <a:t>with </a:t>
            </a:r>
            <a:r>
              <a:rPr lang="en-US" dirty="0" smtClean="0"/>
              <a:t>Deep Convolutional Generative Adversarial Networks : Alec Radford &amp; Luke Metz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48969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xmlns="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905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851B3CA-790D-465D-9B97-AA9876E357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C12D97-9EB3-9E46-86D3-3A2CA06C20D2}"/>
              </a:ext>
            </a:extLst>
          </p:cNvPr>
          <p:cNvSpPr txBox="1"/>
          <p:nvPr/>
        </p:nvSpPr>
        <p:spPr bwMode="gray">
          <a:xfrm>
            <a:off x="7127736" y="2561331"/>
            <a:ext cx="2983941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90000"/>
              </a:lnSpc>
            </a:pPr>
            <a:r>
              <a:rPr lang="fa-IR" sz="28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cs typeface="B Titr" panose="00000700000000000000" pitchFamily="2" charset="-78"/>
              </a:rPr>
              <a:t>پایان ارائه</a:t>
            </a:r>
            <a:endParaRPr lang="en-US" sz="2800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cs typeface="B Titr" panose="000007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5" y="3139000"/>
            <a:ext cx="3571782" cy="2387600"/>
          </a:xfrm>
        </p:spPr>
        <p:txBody>
          <a:bodyPr/>
          <a:lstStyle/>
          <a:p>
            <a:pPr algn="r" rtl="1"/>
            <a:r>
              <a:rPr lang="fa-IR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تشکر از حسن نظر شما</a:t>
            </a:r>
            <a: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endParaRPr lang="en-US" sz="3600" b="1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2714" y="1227624"/>
            <a:ext cx="4403596" cy="4058751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dirty="0" smtClean="0"/>
              <a:t>List of content</a:t>
            </a:r>
          </a:p>
          <a:p>
            <a:r>
              <a:rPr lang="en-US" sz="2400" dirty="0" smtClean="0"/>
              <a:t>Introduction of GANs</a:t>
            </a:r>
          </a:p>
          <a:p>
            <a:r>
              <a:rPr lang="en-US" sz="2400" dirty="0" smtClean="0"/>
              <a:t>CNN</a:t>
            </a:r>
          </a:p>
          <a:p>
            <a:r>
              <a:rPr lang="en-US" sz="2400" dirty="0" smtClean="0"/>
              <a:t>DCGAN</a:t>
            </a:r>
          </a:p>
          <a:p>
            <a:r>
              <a:rPr lang="en-US" sz="2400" dirty="0" smtClean="0"/>
              <a:t>Implementation </a:t>
            </a:r>
          </a:p>
          <a:p>
            <a:pPr marL="36900" lvl="0" indent="0" algn="r" rtl="1">
              <a:buNone/>
            </a:pPr>
            <a:endParaRPr lang="en-US" sz="2400" dirty="0"/>
          </a:p>
          <a:p>
            <a:pPr marL="36900" lvl="0" indent="0" algn="r">
              <a:buNone/>
            </a:pPr>
            <a:r>
              <a:rPr lang="en-US" sz="2400" dirty="0"/>
              <a:t> </a:t>
            </a:r>
          </a:p>
          <a:p>
            <a:pPr algn="r"/>
            <a:endParaRPr lang="en-US" sz="24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xmlns="" id="{3F6F1032-31C1-4382-AA73-C84045786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57025" cy="6858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2714" y="1227624"/>
            <a:ext cx="4403596" cy="4058751"/>
          </a:xfrm>
        </p:spPr>
        <p:txBody>
          <a:bodyPr anchor="t">
            <a:normAutofit lnSpcReduction="10000"/>
          </a:bodyPr>
          <a:lstStyle/>
          <a:p>
            <a:pPr marL="36900" indent="0" algn="ctr">
              <a:buNone/>
            </a:pPr>
            <a:r>
              <a:rPr lang="en-US" sz="2400" dirty="0"/>
              <a:t>What is GAN ?</a:t>
            </a:r>
          </a:p>
          <a:p>
            <a:pPr marL="36900" indent="0" algn="ctr">
              <a:buNone/>
            </a:pPr>
            <a:r>
              <a:rPr lang="en-US" sz="2400" dirty="0"/>
              <a:t>Main Idea 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Applications</a:t>
            </a:r>
          </a:p>
          <a:p>
            <a:pPr marL="36900" indent="0" algn="ctr">
              <a:buNone/>
            </a:pPr>
            <a:r>
              <a:rPr lang="en-US" sz="1600" dirty="0"/>
              <a:t>Music Generation </a:t>
            </a:r>
          </a:p>
          <a:p>
            <a:pPr marL="36900" indent="0" algn="ctr">
              <a:buNone/>
            </a:pPr>
            <a:r>
              <a:rPr lang="en-US" sz="1600" dirty="0"/>
              <a:t>Deep Fake </a:t>
            </a:r>
          </a:p>
          <a:p>
            <a:pPr marL="36900" indent="0" algn="ctr">
              <a:buNone/>
            </a:pPr>
            <a:r>
              <a:rPr lang="en-US" sz="1600" dirty="0"/>
              <a:t>Generating fake Faces  </a:t>
            </a:r>
            <a:endParaRPr lang="en-US" sz="1600" dirty="0" smtClean="0"/>
          </a:p>
          <a:p>
            <a:pPr marL="36900" indent="0" algn="ctr">
              <a:buNone/>
            </a:pPr>
            <a:endParaRPr lang="en-US" sz="1600" dirty="0"/>
          </a:p>
          <a:p>
            <a:pPr marL="36900" indent="0" algn="ctr">
              <a:buNone/>
            </a:pPr>
            <a:r>
              <a:rPr lang="en-US" sz="1600" dirty="0" smtClean="0"/>
              <a:t>Future of this idea</a:t>
            </a:r>
            <a:endParaRPr lang="en-US" sz="1600" dirty="0"/>
          </a:p>
          <a:p>
            <a:pPr marL="36900" indent="0" algn="ctr">
              <a:buNone/>
            </a:pPr>
            <a:endParaRPr lang="en-US" sz="16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EC2A214B-E11D-4F9C-B4BA-363B9C7F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0" y="315187"/>
            <a:ext cx="5763207" cy="2385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شکل 2">
            <a:extLst>
              <a:ext uri="{FF2B5EF4-FFF2-40B4-BE49-F238E27FC236}">
                <a16:creationId xmlns:a16="http://schemas.microsoft.com/office/drawing/2014/main" xmlns="" id="{63147AE6-7B1A-4773-B112-A9BC10A79766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 b="17613"/>
          <a:stretch/>
        </p:blipFill>
        <p:spPr bwMode="auto">
          <a:xfrm>
            <a:off x="610838" y="3120208"/>
            <a:ext cx="5035349" cy="25934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73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775" y="1227624"/>
            <a:ext cx="4844535" cy="4058751"/>
          </a:xfrm>
        </p:spPr>
        <p:txBody>
          <a:bodyPr anchor="t">
            <a:normAutofit fontScale="92500"/>
          </a:bodyPr>
          <a:lstStyle/>
          <a:p>
            <a:pPr marL="36900" indent="0" algn="ctr">
              <a:buNone/>
            </a:pPr>
            <a:r>
              <a:rPr lang="en-US" sz="2400" dirty="0" err="1"/>
              <a:t>GoodFellow’s</a:t>
            </a:r>
            <a:r>
              <a:rPr lang="en-US" sz="2400" dirty="0"/>
              <a:t> Article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Thief as Generator</a:t>
            </a:r>
          </a:p>
          <a:p>
            <a:pPr marL="36900" indent="0" algn="ctr">
              <a:buNone/>
            </a:pPr>
            <a:r>
              <a:rPr lang="en-US" sz="2400" dirty="0"/>
              <a:t>Police as Discriminator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Competition between two teams</a:t>
            </a:r>
          </a:p>
          <a:p>
            <a:pPr marL="36900" indent="0" algn="ctr">
              <a:buNone/>
            </a:pPr>
            <a:r>
              <a:rPr lang="en-US" sz="2400" dirty="0"/>
              <a:t>Weaker one is fooled by the other one </a:t>
            </a:r>
          </a:p>
          <a:p>
            <a:pPr marL="36900" indent="0" algn="ctr">
              <a:buNone/>
            </a:pPr>
            <a:r>
              <a:rPr lang="en-US" sz="2400" dirty="0"/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BF75F7C7-265C-4586-B9F1-00CC77AF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42" y="177538"/>
            <a:ext cx="5320678" cy="190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https://files.virgool.io/upload/users/7488/posts/qcuxcivar6i2/gt59i1tb1bpf.png">
            <a:extLst>
              <a:ext uri="{FF2B5EF4-FFF2-40B4-BE49-F238E27FC236}">
                <a16:creationId xmlns:a16="http://schemas.microsoft.com/office/drawing/2014/main" xmlns="" id="{E8EDB324-D827-40DD-A304-881C7706DC8F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 b="7722"/>
          <a:stretch/>
        </p:blipFill>
        <p:spPr bwMode="auto">
          <a:xfrm>
            <a:off x="515153" y="2359998"/>
            <a:ext cx="5253255" cy="30431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10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775" y="1227624"/>
            <a:ext cx="4844535" cy="4916001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dirty="0" err="1"/>
              <a:t>GoodFellow’s</a:t>
            </a:r>
            <a:r>
              <a:rPr lang="en-US" sz="2400" dirty="0"/>
              <a:t> Article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Drop out and Back Propagation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Noise As Input</a:t>
            </a:r>
          </a:p>
          <a:p>
            <a:pPr marL="36900" indent="0" algn="ctr">
              <a:buNone/>
            </a:pPr>
            <a:r>
              <a:rPr lang="en-US" sz="2400" dirty="0"/>
              <a:t>MLP for Gen and Disc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Using BP and Dropout for Train</a:t>
            </a:r>
          </a:p>
          <a:p>
            <a:pPr marL="36900" indent="0" algn="ctr">
              <a:buNone/>
            </a:pPr>
            <a:r>
              <a:rPr lang="en-US" sz="2400" dirty="0"/>
              <a:t> </a:t>
            </a:r>
          </a:p>
        </p:txBody>
      </p:sp>
      <p:pic>
        <p:nvPicPr>
          <p:cNvPr id="1026" name="Picture 2" descr="Multi layer Perceptron (MLP) Models on Real World Banking Data | by Awhan  Mohanty | Becoming Human: Artificial Intelligence Magazine">
            <a:extLst>
              <a:ext uri="{FF2B5EF4-FFF2-40B4-BE49-F238E27FC236}">
                <a16:creationId xmlns:a16="http://schemas.microsoft.com/office/drawing/2014/main" xmlns="" id="{8FBC68BC-A334-40C0-8E4C-0FC368205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51" y="371475"/>
            <a:ext cx="43089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propagation in Neural Networks: Process, Example &amp; Code - MissingLink.ai">
            <a:extLst>
              <a:ext uri="{FF2B5EF4-FFF2-40B4-BE49-F238E27FC236}">
                <a16:creationId xmlns:a16="http://schemas.microsoft.com/office/drawing/2014/main" xmlns="" id="{685182D0-9741-49E5-B2CF-8CB7F018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41" y="3442891"/>
            <a:ext cx="2581272" cy="200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ing Neural Network — Dropout. Dropout is a regularization technique… |  by Imad Dabbura | Towards Data Science">
            <a:extLst>
              <a:ext uri="{FF2B5EF4-FFF2-40B4-BE49-F238E27FC236}">
                <a16:creationId xmlns:a16="http://schemas.microsoft.com/office/drawing/2014/main" xmlns="" id="{5F2FCC3B-2605-4600-88DB-702F4E67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846" y="3442891"/>
            <a:ext cx="2693129" cy="200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50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775" y="1227624"/>
            <a:ext cx="4844535" cy="4916001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dirty="0"/>
              <a:t>MLPs in Goodfellows Gan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 err="1"/>
              <a:t>Relu</a:t>
            </a:r>
            <a:r>
              <a:rPr lang="en-US" sz="2400" dirty="0"/>
              <a:t> and Sigmoid as activation function</a:t>
            </a:r>
          </a:p>
          <a:p>
            <a:pPr marL="36900" indent="0" algn="ctr">
              <a:buNone/>
            </a:pPr>
            <a:r>
              <a:rPr lang="en-US" sz="2400" dirty="0"/>
              <a:t>In Generation Part 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 err="1"/>
              <a:t>MaxOut</a:t>
            </a:r>
            <a:r>
              <a:rPr lang="en-US" sz="2400" dirty="0"/>
              <a:t> as activation Function </a:t>
            </a:r>
          </a:p>
          <a:p>
            <a:pPr marL="36900" indent="0" algn="ctr">
              <a:buNone/>
            </a:pPr>
            <a:r>
              <a:rPr lang="en-US" sz="2400" dirty="0"/>
              <a:t>In Discrimination Part </a:t>
            </a:r>
          </a:p>
        </p:txBody>
      </p:sp>
      <p:pic>
        <p:nvPicPr>
          <p:cNvPr id="2050" name="Picture 2" descr="ReLU, PReLU and Maxout activation functions. | Download Scientific Diagram">
            <a:extLst>
              <a:ext uri="{FF2B5EF4-FFF2-40B4-BE49-F238E27FC236}">
                <a16:creationId xmlns:a16="http://schemas.microsoft.com/office/drawing/2014/main" xmlns="" id="{55B87C18-902B-49E9-BD0B-2F1FD6BF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81" y="4685296"/>
            <a:ext cx="4508856" cy="161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tivation Functions for Deep Learning | by Mehmet Toprak | Medium">
            <a:extLst>
              <a:ext uri="{FF2B5EF4-FFF2-40B4-BE49-F238E27FC236}">
                <a16:creationId xmlns:a16="http://schemas.microsoft.com/office/drawing/2014/main" xmlns="" id="{A68BB459-8EE5-4E0C-B3C3-D72B8411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11" y="276485"/>
            <a:ext cx="3223060" cy="17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tivation Functions in Neural Networks | by SAGAR SHARMA | Towards Data  Science">
            <a:extLst>
              <a:ext uri="{FF2B5EF4-FFF2-40B4-BE49-F238E27FC236}">
                <a16:creationId xmlns:a16="http://schemas.microsoft.com/office/drawing/2014/main" xmlns="" id="{9913515C-55BE-4ABD-B25E-573645A3B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11" y="2290894"/>
            <a:ext cx="3223060" cy="21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712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4" y="639127"/>
            <a:ext cx="4844535" cy="4916001"/>
          </a:xfrm>
        </p:spPr>
        <p:txBody>
          <a:bodyPr anchor="t">
            <a:normAutofit fontScale="92500" lnSpcReduction="10000"/>
          </a:bodyPr>
          <a:lstStyle/>
          <a:p>
            <a:pPr marL="36900" indent="0" algn="ctr">
              <a:buNone/>
            </a:pPr>
            <a:r>
              <a:rPr lang="en-US" sz="2400" dirty="0"/>
              <a:t>Hard to Train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Objective :</a:t>
            </a:r>
          </a:p>
          <a:p>
            <a:pPr marL="36900" indent="0" algn="ctr">
              <a:buNone/>
            </a:pPr>
            <a:r>
              <a:rPr lang="en-US" sz="2400" dirty="0"/>
              <a:t>Maximizing the Equation 1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D and G play two-player minimax game with value function V (G, D)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Second Term Saturates at first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C3E9DE-20CD-4443-97A9-F03C06920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599" y="1216223"/>
            <a:ext cx="2266950" cy="514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4D7F7C-0017-48D8-89FC-ADC0319DD86A}"/>
              </a:ext>
            </a:extLst>
          </p:cNvPr>
          <p:cNvSpPr txBox="1"/>
          <p:nvPr/>
        </p:nvSpPr>
        <p:spPr>
          <a:xfrm>
            <a:off x="2320945" y="692348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AFD9829-4EF6-4016-96F4-010181B9EB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08" y="3166526"/>
            <a:ext cx="5545767" cy="9763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F3D1E1A-7B1F-4F1D-9FB1-06EA6E1C569C}"/>
              </a:ext>
            </a:extLst>
          </p:cNvPr>
          <p:cNvSpPr txBox="1"/>
          <p:nvPr/>
        </p:nvSpPr>
        <p:spPr>
          <a:xfrm>
            <a:off x="2320944" y="2563444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2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4251960"/>
            <a:ext cx="24193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27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4" y="639127"/>
            <a:ext cx="4844535" cy="5761673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b="1" dirty="0"/>
              <a:t>Training Tips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Training D independently</a:t>
            </a:r>
          </a:p>
          <a:p>
            <a:pPr marL="36900" indent="0" algn="ctr">
              <a:buNone/>
            </a:pPr>
            <a:r>
              <a:rPr lang="en-US" sz="2400" dirty="0"/>
              <a:t>Overfit on finite data sets 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Nash Equilibria</a:t>
            </a:r>
          </a:p>
          <a:p>
            <a:pPr marL="36900" indent="0" algn="ctr">
              <a:buNone/>
            </a:pPr>
            <a:r>
              <a:rPr lang="en-US" sz="2400" dirty="0"/>
              <a:t>(D = 0.5)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 err="1"/>
              <a:t>Statisical</a:t>
            </a:r>
            <a:r>
              <a:rPr lang="en-US" sz="2400" dirty="0"/>
              <a:t> Advantage </a:t>
            </a:r>
          </a:p>
          <a:p>
            <a:pPr marL="36900" indent="0" algn="ctr">
              <a:buNone/>
            </a:pPr>
            <a:r>
              <a:rPr lang="en-US" sz="2400" dirty="0"/>
              <a:t>Disc helps Gen</a:t>
            </a:r>
          </a:p>
        </p:txBody>
      </p:sp>
      <p:pic>
        <p:nvPicPr>
          <p:cNvPr id="3074" name="Picture 2" descr="GAN Papers to Read in 2020">
            <a:extLst>
              <a:ext uri="{FF2B5EF4-FFF2-40B4-BE49-F238E27FC236}">
                <a16:creationId xmlns:a16="http://schemas.microsoft.com/office/drawing/2014/main" xmlns="" id="{BC60FC1B-C467-4466-B94B-350715CC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21" y="991552"/>
            <a:ext cx="5219736" cy="20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94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xmlns="" id="{0EF2A0DA-AE81-4A45-972E-646AC2870C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B536FA4E-0152-4E27-91DA-0FC22D1846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2244" y="639127"/>
            <a:ext cx="4844535" cy="5761673"/>
          </a:xfrm>
        </p:spPr>
        <p:txBody>
          <a:bodyPr anchor="t">
            <a:normAutofit/>
          </a:bodyPr>
          <a:lstStyle/>
          <a:p>
            <a:pPr marL="36900" indent="0" algn="ctr">
              <a:buNone/>
            </a:pPr>
            <a:r>
              <a:rPr lang="en-US" sz="2400" b="1" dirty="0"/>
              <a:t>Convolutional Neural Network</a:t>
            </a:r>
          </a:p>
          <a:p>
            <a:pPr marL="36900" indent="0" algn="ctr">
              <a:buNone/>
            </a:pPr>
            <a:r>
              <a:rPr lang="en-US" sz="2400" dirty="0"/>
              <a:t>CNN 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Convolution Layer</a:t>
            </a:r>
          </a:p>
          <a:p>
            <a:pPr marL="36900" indent="0" algn="ctr">
              <a:buNone/>
            </a:pPr>
            <a:r>
              <a:rPr lang="en-US" sz="2400" dirty="0"/>
              <a:t>Stride and Padding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r>
              <a:rPr lang="en-US" sz="2400" dirty="0"/>
              <a:t>Flatten layer</a:t>
            </a:r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  <a:p>
            <a:pPr marL="36900" indent="0" algn="ctr">
              <a:buNone/>
            </a:pPr>
            <a:endParaRPr lang="en-US" sz="2400" dirty="0"/>
          </a:p>
        </p:txBody>
      </p:sp>
      <p:pic>
        <p:nvPicPr>
          <p:cNvPr id="4098" name="Picture 2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xmlns="" id="{84C63210-F0AB-4471-983F-2B09E74A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8" y="1162050"/>
            <a:ext cx="5815912" cy="196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F6DF9C-76A3-4888-9AC9-D8754D38A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088" y="3519963"/>
            <a:ext cx="5824149" cy="474560"/>
          </a:xfrm>
          <a:prstGeom prst="rect">
            <a:avLst/>
          </a:prstGeom>
        </p:spPr>
      </p:pic>
      <p:pic>
        <p:nvPicPr>
          <p:cNvPr id="4100" name="Picture 4" descr="Convolutional Neural Networks (CNN): Step 3 - Flattening - Blogs  SuperDataScience - Big Data | Analytics Careers | Mentors | Success">
            <a:extLst>
              <a:ext uri="{FF2B5EF4-FFF2-40B4-BE49-F238E27FC236}">
                <a16:creationId xmlns:a16="http://schemas.microsoft.com/office/drawing/2014/main" xmlns="" id="{517DE1B7-DB38-4395-A304-961AC3E0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43" y="4365198"/>
            <a:ext cx="4107391" cy="19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56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{B95FFCB6-A6B3-4C58-86E6-96306CBD8B98}tf55705232_win32</Template>
  <TotalTime>849</TotalTime>
  <Words>340</Words>
  <Application>Microsoft Office PowerPoint</Application>
  <PresentationFormat>Custom</PresentationFormat>
  <Paragraphs>122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SlateVTI</vt:lpstr>
      <vt:lpstr>Generative Adversarial  Network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: chekerboard artifact</vt:lpstr>
      <vt:lpstr>PowerPoint Presentation</vt:lpstr>
      <vt:lpstr>Results</vt:lpstr>
      <vt:lpstr>Is it new?</vt:lpstr>
      <vt:lpstr>Referenses</vt:lpstr>
      <vt:lpstr>تشکر از حسن نظر شما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 Network    </dc:title>
  <dc:creator>Amir</dc:creator>
  <cp:lastModifiedBy>user</cp:lastModifiedBy>
  <cp:revision>41</cp:revision>
  <dcterms:created xsi:type="dcterms:W3CDTF">2021-01-31T10:23:20Z</dcterms:created>
  <dcterms:modified xsi:type="dcterms:W3CDTF">2021-02-01T12:04:06Z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